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solidFill>
            <a:schemeClr val="tx1"/>
          </a:solidFill>
        </a:ln>
      </c:spPr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HR PLANNING</c:v>
                </c:pt>
              </c:strCache>
            </c:strRef>
          </c:tx>
          <c:spPr>
            <a:solidFill>
              <a:srgbClr val="7030A0"/>
            </a:solidFill>
            <a:ln>
              <a:solidFill>
                <a:schemeClr val="bg1"/>
              </a:solidFill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STAFF</c:v>
                </c:pt>
                <c:pt idx="1">
                  <c:v>TEACHERS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81</c:v>
                </c:pt>
                <c:pt idx="1">
                  <c:v>231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CONTRACT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solidFill>
                <a:schemeClr val="bg1"/>
              </a:solidFill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STAFF</c:v>
                </c:pt>
                <c:pt idx="1">
                  <c:v>TEACHERS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85</c:v>
                </c:pt>
                <c:pt idx="1">
                  <c:v>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41858848"/>
        <c:axId val="141847968"/>
        <c:axId val="51864144"/>
      </c:bar3DChart>
      <c:catAx>
        <c:axId val="14185884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lang="vi-VN">
                <a:solidFill>
                  <a:srgbClr val="002060"/>
                </a:solidFill>
              </a:defRPr>
            </a:pPr>
            <a:endParaRPr lang="en-US"/>
          </a:p>
        </c:txPr>
        <c:crossAx val="141847968"/>
        <c:crosses val="autoZero"/>
        <c:auto val="1"/>
        <c:lblAlgn val="ctr"/>
        <c:lblOffset val="100"/>
        <c:noMultiLvlLbl val="0"/>
      </c:catAx>
      <c:valAx>
        <c:axId val="141847968"/>
        <c:scaling>
          <c:orientation val="minMax"/>
        </c:scaling>
        <c:delete val="0"/>
        <c:axPos val="l"/>
        <c:majorGridlines>
          <c:spPr>
            <a:ln>
              <a:solidFill>
                <a:schemeClr val="tx1"/>
              </a:solidFill>
            </a:ln>
          </c:spPr>
        </c:majorGridlines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vi-VN">
                <a:solidFill>
                  <a:srgbClr val="002060"/>
                </a:solidFill>
              </a:defRPr>
            </a:pPr>
            <a:endParaRPr lang="en-US"/>
          </a:p>
        </c:txPr>
        <c:crossAx val="141858848"/>
        <c:crosses val="autoZero"/>
        <c:crossBetween val="between"/>
      </c:valAx>
      <c:serAx>
        <c:axId val="51864144"/>
        <c:scaling>
          <c:orientation val="minMax"/>
        </c:scaling>
        <c:delete val="1"/>
        <c:axPos val="b"/>
        <c:majorTickMark val="out"/>
        <c:minorTickMark val="none"/>
        <c:tickLblPos val="nextTo"/>
        <c:crossAx val="141847968"/>
        <c:crosses val="autoZero"/>
      </c:serAx>
      <c:spPr>
        <a:ln>
          <a:noFill/>
        </a:ln>
      </c:spPr>
    </c:plotArea>
    <c:legend>
      <c:legendPos val="b"/>
      <c:layout/>
      <c:overlay val="0"/>
      <c:txPr>
        <a:bodyPr/>
        <a:lstStyle/>
        <a:p>
          <a:pPr>
            <a:defRPr lang="vi-VN">
              <a:solidFill>
                <a:srgbClr val="002060"/>
              </a:solidFill>
            </a:defRPr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>
          <a:solidFill>
            <a:schemeClr val="bg1">
              <a:lumMod val="95000"/>
            </a:schemeClr>
          </a:solidFill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5"/>
    </mc:Choice>
    <mc:Fallback>
      <c:style val="15"/>
    </mc:Fallback>
  </mc:AlternateContent>
  <c:chart>
    <c:autoTitleDeleted val="1"/>
    <c:view3D>
      <c:rotX val="10"/>
      <c:rotY val="10"/>
      <c:depthPercent val="120"/>
      <c:rAngAx val="0"/>
      <c:perspective val="110"/>
    </c:view3D>
    <c:floor>
      <c:thickness val="0"/>
      <c:spPr>
        <a:ln>
          <a:solidFill>
            <a:prstClr val="black"/>
          </a:solidFill>
        </a:ln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143125696060873E-2"/>
          <c:y val="0.24944131894491273"/>
          <c:w val="0.58686941288366323"/>
          <c:h val="0.6206386410893708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College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bg1"/>
              </a:solidFill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2012-2013</c:v>
                </c:pt>
                <c:pt idx="1">
                  <c:v>2013-2014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911</c:v>
                </c:pt>
                <c:pt idx="1">
                  <c:v>1378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Technician degree</c:v>
                </c:pt>
              </c:strCache>
            </c:strRef>
          </c:tx>
          <c:spPr>
            <a:solidFill>
              <a:srgbClr val="002060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rgbClr val="002060"/>
              </a:solidFill>
              <a:ln>
                <a:solidFill>
                  <a:schemeClr val="bg1"/>
                </a:solidFill>
              </a:ln>
            </c:spPr>
          </c:dPt>
          <c:cat>
            <c:strRef>
              <c:f>Sheet1!$A$2:$A$3</c:f>
              <c:strCache>
                <c:ptCount val="2"/>
                <c:pt idx="0">
                  <c:v>2012-2013</c:v>
                </c:pt>
                <c:pt idx="1">
                  <c:v>2013-2014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517</c:v>
                </c:pt>
                <c:pt idx="1">
                  <c:v>441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High school</c:v>
                </c:pt>
              </c:strCache>
            </c:strRef>
          </c:tx>
          <c:spPr>
            <a:solidFill>
              <a:srgbClr val="7030A0"/>
            </a:solidFill>
            <a:ln>
              <a:solidFill>
                <a:schemeClr val="bg1"/>
              </a:solidFill>
            </a:ln>
          </c:spPr>
          <c:invertIfNegative val="0"/>
          <c:cat>
            <c:strRef>
              <c:f>Sheet1!$A$2:$A$3</c:f>
              <c:strCache>
                <c:ptCount val="2"/>
                <c:pt idx="0">
                  <c:v>2012-2013</c:v>
                </c:pt>
                <c:pt idx="1">
                  <c:v>2013-2014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507</c:v>
                </c:pt>
                <c:pt idx="1">
                  <c:v>512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4"/>
        <c:gapDepth val="128"/>
        <c:shape val="box"/>
        <c:axId val="141853408"/>
        <c:axId val="56525440"/>
        <c:axId val="0"/>
      </c:bar3DChart>
      <c:catAx>
        <c:axId val="14185340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lang="vi-VN">
                <a:solidFill>
                  <a:srgbClr val="002060"/>
                </a:solidFill>
              </a:defRPr>
            </a:pPr>
            <a:endParaRPr lang="en-US"/>
          </a:p>
        </c:txPr>
        <c:crossAx val="56525440"/>
        <c:crosses val="autoZero"/>
        <c:auto val="1"/>
        <c:lblAlgn val="ctr"/>
        <c:lblOffset val="100"/>
        <c:noMultiLvlLbl val="0"/>
      </c:catAx>
      <c:valAx>
        <c:axId val="56525440"/>
        <c:scaling>
          <c:orientation val="minMax"/>
        </c:scaling>
        <c:delete val="0"/>
        <c:axPos val="l"/>
        <c:majorGridlines>
          <c:spPr>
            <a:ln w="6350">
              <a:solidFill>
                <a:schemeClr val="tx1"/>
              </a:solidFill>
            </a:ln>
          </c:spPr>
        </c:majorGridlines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vi-VN">
                <a:solidFill>
                  <a:srgbClr val="002060"/>
                </a:solidFill>
              </a:defRPr>
            </a:pPr>
            <a:endParaRPr lang="en-US"/>
          </a:p>
        </c:txPr>
        <c:crossAx val="1418534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5300974364506013"/>
          <c:y val="0.43727667134850579"/>
          <c:w val="0.24699034118160326"/>
          <c:h val="0.56272323448402795"/>
        </c:manualLayout>
      </c:layout>
      <c:overlay val="0"/>
      <c:spPr>
        <a:ln>
          <a:noFill/>
        </a:ln>
      </c:spPr>
      <c:txPr>
        <a:bodyPr/>
        <a:lstStyle/>
        <a:p>
          <a:pPr>
            <a:defRPr lang="vi-VN">
              <a:solidFill>
                <a:srgbClr val="002060"/>
              </a:solidFill>
            </a:defRPr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>
          <a:solidFill>
            <a:schemeClr val="bg1">
              <a:lumMod val="95000"/>
            </a:schemeClr>
          </a:solidFill>
        </a:defRPr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0.29068</cdr:x>
      <cdr:y>0.03632</cdr:y>
    </cdr:from>
    <cdr:to>
      <cdr:x>0.82727</cdr:x>
      <cdr:y>0.17188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6360" y="152400"/>
          <a:ext cx="3168379" cy="5687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horz" wrap="square" lIns="91440" tIns="45720" rIns="91440" bIns="45720" rtlCol="0" anchor="ctr">
          <a:normAutofit/>
        </a:bodyPr>
        <a:lstStyle xmlns:a="http://schemas.openxmlformats.org/drawingml/2006/main"/>
        <a:p xmlns:a="http://schemas.openxmlformats.org/drawingml/2006/main">
          <a:pPr marL="0" marR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</a:pPr>
          <a:r>
            <a: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ADMISSION</a:t>
          </a:r>
          <a:endParaRPr kumimoji="0" lang="vi-VN" sz="2800" b="1" i="0" u="none" strike="noStrike" kern="1200" cap="none" spc="0" normalizeH="0" baseline="0" noProof="0" dirty="0" smtClean="0">
            <a:ln>
              <a:noFill/>
            </a:ln>
            <a:solidFill>
              <a:srgbClr val="002060"/>
            </a:solidFill>
            <a:effectLst/>
            <a:uLnTx/>
            <a:uFillTx/>
            <a:latin typeface="Times New Roman" pitchFamily="18" charset="0"/>
            <a:ea typeface="+mj-ea"/>
            <a:cs typeface="Times New Roman" pitchFamily="18" charset="0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09CEA-BCB4-46CF-8A69-6BCEFA825F7F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907F-388D-4BEB-A44C-189FD5580B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662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09CEA-BCB4-46CF-8A69-6BCEFA825F7F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907F-388D-4BEB-A44C-189FD5580B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166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09CEA-BCB4-46CF-8A69-6BCEFA825F7F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907F-388D-4BEB-A44C-189FD5580B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512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09CEA-BCB4-46CF-8A69-6BCEFA825F7F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907F-388D-4BEB-A44C-189FD5580B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963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09CEA-BCB4-46CF-8A69-6BCEFA825F7F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907F-388D-4BEB-A44C-189FD5580B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498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09CEA-BCB4-46CF-8A69-6BCEFA825F7F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907F-388D-4BEB-A44C-189FD5580B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682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09CEA-BCB4-46CF-8A69-6BCEFA825F7F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907F-388D-4BEB-A44C-189FD5580B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0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09CEA-BCB4-46CF-8A69-6BCEFA825F7F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907F-388D-4BEB-A44C-189FD5580B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673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09CEA-BCB4-46CF-8A69-6BCEFA825F7F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907F-388D-4BEB-A44C-189FD5580B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840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09CEA-BCB4-46CF-8A69-6BCEFA825F7F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907F-388D-4BEB-A44C-189FD5580B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894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09CEA-BCB4-46CF-8A69-6BCEFA825F7F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5907F-388D-4BEB-A44C-189FD5580B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789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83601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078175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91849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965819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486945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197890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777998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1471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C09CEA-BCB4-46CF-8A69-6BCEFA825F7F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5907F-388D-4BEB-A44C-189FD5580B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683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2999656" y="1844825"/>
          <a:ext cx="6022740" cy="37778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itle 5"/>
          <p:cNvSpPr>
            <a:spLocks noGrp="1"/>
          </p:cNvSpPr>
          <p:nvPr>
            <p:ph type="title"/>
          </p:nvPr>
        </p:nvSpPr>
        <p:spPr>
          <a:xfrm>
            <a:off x="2459088" y="260648"/>
            <a:ext cx="7093296" cy="958552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STAFF &amp; TEACHERS</a:t>
            </a:r>
            <a:endParaRPr lang="en-US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11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0" y="386004"/>
            <a:ext cx="827584" cy="88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181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Content Placeholder 4"/>
          <p:cNvGraphicFramePr>
            <a:graphicFrameLocks/>
          </p:cNvGraphicFramePr>
          <p:nvPr>
            <p:extLst/>
          </p:nvPr>
        </p:nvGraphicFramePr>
        <p:xfrm>
          <a:off x="2711624" y="1728232"/>
          <a:ext cx="6552728" cy="3335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2448272"/>
              </a:tblGrid>
              <a:tr h="540229">
                <a:tc>
                  <a:txBody>
                    <a:bodyPr/>
                    <a:lstStyle/>
                    <a:p>
                      <a:endParaRPr lang="en-US" sz="2400" b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Number of students</a:t>
                      </a:r>
                      <a:endParaRPr lang="en-US" sz="2400" b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30011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COLLEGE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3543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559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Technician degree</a:t>
                      </a: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735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675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High school </a:t>
                      </a: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1604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300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</a:t>
                      </a: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5882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495483" y="388262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EDUCATION PROGRAMS – </a:t>
            </a:r>
            <a:b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FIELDS OF TRAINING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02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Content Placeholder 4"/>
          <p:cNvGraphicFramePr>
            <a:graphicFrameLocks/>
          </p:cNvGraphicFramePr>
          <p:nvPr>
            <p:extLst/>
          </p:nvPr>
        </p:nvGraphicFramePr>
        <p:xfrm>
          <a:off x="2567608" y="1804778"/>
          <a:ext cx="7056784" cy="3330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36504"/>
                <a:gridCol w="2520280"/>
              </a:tblGrid>
              <a:tr h="540229">
                <a:tc>
                  <a:txBody>
                    <a:bodyPr/>
                    <a:lstStyle/>
                    <a:p>
                      <a:endParaRPr lang="en-US" sz="2400" b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Number of students</a:t>
                      </a:r>
                      <a:endParaRPr lang="en-US" sz="2400" b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30011">
                <a:tc>
                  <a:txBody>
                    <a:bodyPr/>
                    <a:lstStyle/>
                    <a:p>
                      <a:r>
                        <a:rPr lang="vi-VN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OLLEGE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1378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559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Technician degree</a:t>
                      </a: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441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630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High school</a:t>
                      </a: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512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300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</a:t>
                      </a: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2331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423592" y="260649"/>
            <a:ext cx="8172400" cy="639763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ADMISSION 2013-2014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9496" y="188640"/>
            <a:ext cx="827584" cy="88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049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2855640" y="1295400"/>
          <a:ext cx="5904656" cy="41955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itle 5"/>
          <p:cNvSpPr>
            <a:spLocks noGrp="1"/>
          </p:cNvSpPr>
          <p:nvPr>
            <p:ph type="title"/>
          </p:nvPr>
        </p:nvSpPr>
        <p:spPr>
          <a:xfrm>
            <a:off x="2423592" y="260649"/>
            <a:ext cx="8172400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QUY MÔ ĐÀO TẠO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0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59496" y="188640"/>
            <a:ext cx="827584" cy="88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70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Content Placeholder 4"/>
          <p:cNvGraphicFramePr>
            <a:graphicFrameLocks/>
          </p:cNvGraphicFramePr>
          <p:nvPr>
            <p:extLst/>
          </p:nvPr>
        </p:nvGraphicFramePr>
        <p:xfrm>
          <a:off x="1919535" y="1556793"/>
          <a:ext cx="8352928" cy="4801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1"/>
                <a:gridCol w="1740024"/>
                <a:gridCol w="1356320"/>
                <a:gridCol w="1296143"/>
              </a:tblGrid>
              <a:tr h="540229">
                <a:tc>
                  <a:txBody>
                    <a:bodyPr/>
                    <a:lstStyle/>
                    <a:p>
                      <a:endParaRPr lang="en-US" sz="2400" b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Technician degree</a:t>
                      </a:r>
                      <a:endParaRPr lang="en-US" sz="2400" b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College</a:t>
                      </a:r>
                      <a:endParaRPr lang="en-US" sz="2400" b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Total</a:t>
                      </a:r>
                      <a:endParaRPr lang="en-US" sz="2400" b="1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30011">
                <a:tc>
                  <a:txBody>
                    <a:bodyPr/>
                    <a:lstStyle/>
                    <a:p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ELECTRICAL-ELECTRONICS TECHNOLOGY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218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1066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1284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559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INFORMATION TECHNOLOGY</a:t>
                      </a: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107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680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787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229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MECHANICAL ENGINEERING TECHNOLOGY</a:t>
                      </a: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112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713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825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300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HEAT-REFRIGERATION ENGINEERING TECHNOLOGY</a:t>
                      </a: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203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282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300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AUTOMOTIVE ENGINEERING TECHNOLOGY</a:t>
                      </a: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153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724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877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300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GARMENT TECHNOLOGY-FASHION</a:t>
                      </a: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157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223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1371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Autofit/>
          </a:bodyPr>
          <a:lstStyle/>
          <a:p>
            <a:pPr algn="l">
              <a:buNone/>
            </a:pPr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FACULTIES – QUY MÔ ĐÀO TẠO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88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965504" cy="639763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COLLEGE FIELDS OF TRAINING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5232400" y="36877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5232400" y="31543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5232400" y="26209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gray">
          <a:xfrm>
            <a:off x="5678801" y="28511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gray">
          <a:xfrm>
            <a:off x="5678801" y="33845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gray">
          <a:xfrm>
            <a:off x="5678801" y="39179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gray">
          <a:xfrm>
            <a:off x="4546600" y="2392378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1812926" y="2006616"/>
            <a:ext cx="2576513" cy="286232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Electrical-Electronics Engineering Technology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Mechanical Engineering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Information Technology: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-Software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-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>
            <a:off x="7772401" y="1858978"/>
            <a:ext cx="2722563" cy="3124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4632176" y="1325578"/>
            <a:ext cx="3048000" cy="609600"/>
          </a:xfrm>
          <a:prstGeom prst="can">
            <a:avLst>
              <a:gd name="adj" fmla="val 27866"/>
            </a:avLst>
          </a:prstGeom>
          <a:solidFill>
            <a:schemeClr val="accent4">
              <a:lumMod val="5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gray">
          <a:xfrm>
            <a:off x="4734399" y="1528778"/>
            <a:ext cx="283109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PROFESSIONAL COLLEGE</a:t>
            </a:r>
            <a:endParaRPr lang="en-US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gray">
          <a:xfrm>
            <a:off x="4632176" y="5033978"/>
            <a:ext cx="3048000" cy="609600"/>
          </a:xfrm>
          <a:prstGeom prst="can">
            <a:avLst>
              <a:gd name="adj" fmla="val 32032"/>
            </a:avLst>
          </a:prstGeom>
          <a:gradFill rotWithShape="1">
            <a:gsLst>
              <a:gs pos="0">
                <a:srgbClr val="1F571E"/>
              </a:gs>
              <a:gs pos="50000">
                <a:srgbClr val="44BD41"/>
              </a:gs>
              <a:gs pos="100000">
                <a:srgbClr val="1F571E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HIGH SCHOOL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AutoShape 24"/>
          <p:cNvSpPr>
            <a:spLocks noChangeArrowheads="1"/>
          </p:cNvSpPr>
          <p:nvPr/>
        </p:nvSpPr>
        <p:spPr bwMode="auto">
          <a:xfrm>
            <a:off x="1765300" y="1790716"/>
            <a:ext cx="2736850" cy="32766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7732714" y="2057400"/>
            <a:ext cx="2630487" cy="286232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Heat Engineering Technology</a:t>
            </a: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Automotive Engineering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Garment Technology</a:t>
            </a: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gray">
          <a:xfrm rot="5400000">
            <a:off x="5884069" y="3801285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gray">
          <a:xfrm rot="5400000">
            <a:off x="5814219" y="1423210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gray">
          <a:xfrm rot="10800000">
            <a:off x="7050088" y="2371741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07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965504" cy="639763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COLLEGE FIELDS OF TRAINING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5232400" y="36877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5232400" y="31543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5232400" y="26209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gray">
          <a:xfrm>
            <a:off x="5678801" y="28511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gray">
          <a:xfrm>
            <a:off x="5678801" y="33845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gray">
          <a:xfrm>
            <a:off x="5678801" y="39179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gray">
          <a:xfrm>
            <a:off x="4546600" y="2392378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1812926" y="2006616"/>
            <a:ext cx="2576513" cy="286232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Electrical-Electronics Engineering Technology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Mechanical Engineering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Information Technology: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-Software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-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>
            <a:off x="7772401" y="1858978"/>
            <a:ext cx="2722563" cy="3124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4632176" y="1325578"/>
            <a:ext cx="3048000" cy="609600"/>
          </a:xfrm>
          <a:prstGeom prst="can">
            <a:avLst>
              <a:gd name="adj" fmla="val 27866"/>
            </a:avLst>
          </a:prstGeom>
          <a:solidFill>
            <a:schemeClr val="accent4">
              <a:lumMod val="5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gray">
          <a:xfrm>
            <a:off x="4954363" y="1528778"/>
            <a:ext cx="239116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ADVANCED COLLEGE</a:t>
            </a:r>
            <a:endParaRPr lang="en-US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gray">
          <a:xfrm>
            <a:off x="4632176" y="5033978"/>
            <a:ext cx="3048000" cy="609600"/>
          </a:xfrm>
          <a:prstGeom prst="can">
            <a:avLst>
              <a:gd name="adj" fmla="val 32032"/>
            </a:avLst>
          </a:prstGeom>
          <a:gradFill rotWithShape="1">
            <a:gsLst>
              <a:gs pos="0">
                <a:srgbClr val="1F571E"/>
              </a:gs>
              <a:gs pos="50000">
                <a:srgbClr val="44BD41"/>
              </a:gs>
              <a:gs pos="100000">
                <a:srgbClr val="1F571E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HIGH SCHOOL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AutoShape 24"/>
          <p:cNvSpPr>
            <a:spLocks noChangeArrowheads="1"/>
          </p:cNvSpPr>
          <p:nvPr/>
        </p:nvSpPr>
        <p:spPr bwMode="auto">
          <a:xfrm>
            <a:off x="1765300" y="1790716"/>
            <a:ext cx="2736850" cy="32766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7732714" y="2057400"/>
            <a:ext cx="2630487" cy="286232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Heat Engineering Technology</a:t>
            </a: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Automotive Engineering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Garment Technology</a:t>
            </a: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gray">
          <a:xfrm rot="5400000">
            <a:off x="5884069" y="3801285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gray">
          <a:xfrm rot="5400000">
            <a:off x="5814219" y="1423210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gray">
          <a:xfrm rot="10800000">
            <a:off x="7050088" y="2371741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76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272536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sz="3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TECHNICIAN DEGREE FIELDS OF TRAINING</a:t>
            </a:r>
            <a:endParaRPr lang="en-US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65" name="AutoShape 4"/>
          <p:cNvSpPr>
            <a:spLocks noChangeArrowheads="1"/>
          </p:cNvSpPr>
          <p:nvPr/>
        </p:nvSpPr>
        <p:spPr bwMode="invGray">
          <a:xfrm rot="16200000" flipH="1">
            <a:off x="4398139" y="3310747"/>
            <a:ext cx="490538" cy="327025"/>
          </a:xfrm>
          <a:prstGeom prst="upArrow">
            <a:avLst>
              <a:gd name="adj1" fmla="val 51676"/>
              <a:gd name="adj2" fmla="val 100000"/>
            </a:avLst>
          </a:prstGeom>
          <a:solidFill>
            <a:schemeClr val="bg1">
              <a:lumMod val="5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6" name="AutoShape 5"/>
          <p:cNvSpPr>
            <a:spLocks noChangeArrowheads="1"/>
          </p:cNvSpPr>
          <p:nvPr/>
        </p:nvSpPr>
        <p:spPr bwMode="invGray">
          <a:xfrm rot="5400000" flipH="1">
            <a:off x="7268339" y="3256772"/>
            <a:ext cx="490538" cy="327025"/>
          </a:xfrm>
          <a:prstGeom prst="upArrow">
            <a:avLst>
              <a:gd name="adj1" fmla="val 51676"/>
              <a:gd name="adj2" fmla="val 100000"/>
            </a:avLst>
          </a:prstGeom>
          <a:solidFill>
            <a:schemeClr val="bg1">
              <a:lumMod val="5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7" name="AutoShape 6"/>
          <p:cNvSpPr>
            <a:spLocks noChangeArrowheads="1"/>
          </p:cNvSpPr>
          <p:nvPr/>
        </p:nvSpPr>
        <p:spPr bwMode="invGray">
          <a:xfrm rot="99093" flipH="1">
            <a:off x="5851495" y="1889141"/>
            <a:ext cx="488950" cy="327025"/>
          </a:xfrm>
          <a:prstGeom prst="upArrow">
            <a:avLst>
              <a:gd name="adj1" fmla="val 51676"/>
              <a:gd name="adj2" fmla="val 100000"/>
            </a:avLst>
          </a:prstGeom>
          <a:solidFill>
            <a:schemeClr val="bg1">
              <a:lumMod val="5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5" name="AutoShape 13"/>
          <p:cNvSpPr>
            <a:spLocks noChangeArrowheads="1"/>
          </p:cNvSpPr>
          <p:nvPr/>
        </p:nvSpPr>
        <p:spPr bwMode="gray">
          <a:xfrm>
            <a:off x="1854171" y="3848114"/>
            <a:ext cx="259397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6" name="AutoShape 14"/>
          <p:cNvSpPr>
            <a:spLocks noChangeArrowheads="1"/>
          </p:cNvSpPr>
          <p:nvPr/>
        </p:nvSpPr>
        <p:spPr bwMode="gray">
          <a:xfrm>
            <a:off x="1841471" y="3203589"/>
            <a:ext cx="2608263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7" name="AutoShape 15"/>
          <p:cNvSpPr>
            <a:spLocks noChangeArrowheads="1"/>
          </p:cNvSpPr>
          <p:nvPr/>
        </p:nvSpPr>
        <p:spPr bwMode="gray">
          <a:xfrm>
            <a:off x="1841471" y="2584464"/>
            <a:ext cx="261937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8" name="AutoShape 16"/>
          <p:cNvSpPr>
            <a:spLocks noChangeArrowheads="1"/>
          </p:cNvSpPr>
          <p:nvPr/>
        </p:nvSpPr>
        <p:spPr bwMode="gray">
          <a:xfrm>
            <a:off x="7908896" y="3571892"/>
            <a:ext cx="247332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9" name="AutoShape 18"/>
          <p:cNvSpPr>
            <a:spLocks noChangeArrowheads="1"/>
          </p:cNvSpPr>
          <p:nvPr/>
        </p:nvSpPr>
        <p:spPr bwMode="gray">
          <a:xfrm>
            <a:off x="7908896" y="2797192"/>
            <a:ext cx="247332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buFontTx/>
              <a:buChar char="•"/>
              <a:defRPr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81" name="AutoShape 20"/>
          <p:cNvSpPr>
            <a:spLocks noChangeArrowheads="1"/>
          </p:cNvSpPr>
          <p:nvPr/>
        </p:nvSpPr>
        <p:spPr bwMode="blackWhite">
          <a:xfrm>
            <a:off x="4175095" y="1355740"/>
            <a:ext cx="3886200" cy="457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6">
                  <a:lumMod val="50000"/>
                </a:schemeClr>
              </a:gs>
              <a:gs pos="84000">
                <a:schemeClr val="accent6">
                  <a:lumMod val="90000"/>
                </a:schemeClr>
              </a:gs>
              <a:gs pos="34608">
                <a:srgbClr val="C58686"/>
              </a:gs>
              <a:gs pos="98000">
                <a:schemeClr val="bg1">
                  <a:gamma/>
                  <a:shade val="46275"/>
                  <a:invGamma/>
                </a:schemeClr>
              </a:gs>
            </a:gsLst>
            <a:lin ang="0" scaled="1"/>
          </a:gradFill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TECHNICIAN DEGREE</a:t>
            </a:r>
            <a:endParaRPr lang="en-US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Text Box 21"/>
          <p:cNvSpPr txBox="1">
            <a:spLocks noChangeArrowheads="1"/>
          </p:cNvSpPr>
          <p:nvPr/>
        </p:nvSpPr>
        <p:spPr bwMode="gray">
          <a:xfrm>
            <a:off x="1901280" y="2667361"/>
            <a:ext cx="24907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Automotive Repair &amp; Maintenance</a:t>
            </a:r>
            <a:endParaRPr lang="en-US" sz="1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Text Box 22"/>
          <p:cNvSpPr txBox="1">
            <a:spLocks noChangeArrowheads="1"/>
          </p:cNvSpPr>
          <p:nvPr/>
        </p:nvSpPr>
        <p:spPr bwMode="gray">
          <a:xfrm>
            <a:off x="7773450" y="2818533"/>
            <a:ext cx="274421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Garment Technology - Fashion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Text Box 24"/>
          <p:cNvSpPr txBox="1">
            <a:spLocks noChangeArrowheads="1"/>
          </p:cNvSpPr>
          <p:nvPr/>
        </p:nvSpPr>
        <p:spPr bwMode="gray">
          <a:xfrm>
            <a:off x="2154780" y="4000504"/>
            <a:ext cx="211051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5" name="Text Box 26"/>
          <p:cNvSpPr txBox="1">
            <a:spLocks noChangeArrowheads="1"/>
          </p:cNvSpPr>
          <p:nvPr/>
        </p:nvSpPr>
        <p:spPr bwMode="gray">
          <a:xfrm>
            <a:off x="7805294" y="3517928"/>
            <a:ext cx="2599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Mechanical Manufacturing - Lathe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AutoShape 28"/>
          <p:cNvSpPr>
            <a:spLocks noChangeArrowheads="1"/>
          </p:cNvSpPr>
          <p:nvPr/>
        </p:nvSpPr>
        <p:spPr bwMode="blackWhite">
          <a:xfrm>
            <a:off x="3878218" y="5239671"/>
            <a:ext cx="4435505" cy="457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6">
                  <a:lumMod val="50000"/>
                </a:schemeClr>
              </a:gs>
              <a:gs pos="86000">
                <a:schemeClr val="accent6">
                  <a:lumMod val="90000"/>
                </a:schemeClr>
              </a:gs>
              <a:gs pos="49000">
                <a:srgbClr val="BC6262"/>
              </a:gs>
              <a:gs pos="99000">
                <a:schemeClr val="bg1">
                  <a:gamma/>
                  <a:shade val="46275"/>
                  <a:invGamma/>
                </a:schemeClr>
              </a:gs>
            </a:gsLst>
            <a:lin ang="0" scaled="1"/>
          </a:gradFill>
          <a:ln w="381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HIGH SCHOOL GRADUATION</a:t>
            </a:r>
            <a:endParaRPr lang="en-US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7" name="AutoShape 29"/>
          <p:cNvSpPr>
            <a:spLocks noChangeArrowheads="1"/>
          </p:cNvSpPr>
          <p:nvPr/>
        </p:nvSpPr>
        <p:spPr bwMode="invGray">
          <a:xfrm rot="99093" flipH="1">
            <a:off x="5851495" y="4847597"/>
            <a:ext cx="488950" cy="327025"/>
          </a:xfrm>
          <a:prstGeom prst="upArrow">
            <a:avLst>
              <a:gd name="adj1" fmla="val 51676"/>
              <a:gd name="adj2" fmla="val 100000"/>
            </a:avLst>
          </a:prstGeom>
          <a:solidFill>
            <a:schemeClr val="bg1">
              <a:lumMod val="5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88" name="Text Box 21"/>
          <p:cNvSpPr txBox="1">
            <a:spLocks noChangeArrowheads="1"/>
          </p:cNvSpPr>
          <p:nvPr/>
        </p:nvSpPr>
        <p:spPr bwMode="gray">
          <a:xfrm>
            <a:off x="1838296" y="3357562"/>
            <a:ext cx="268606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Computer Programming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9" name="AutoShape 15"/>
          <p:cNvSpPr>
            <a:spLocks noChangeArrowheads="1"/>
          </p:cNvSpPr>
          <p:nvPr/>
        </p:nvSpPr>
        <p:spPr bwMode="gray">
          <a:xfrm>
            <a:off x="1809721" y="1951052"/>
            <a:ext cx="261937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0" name="Text Box 22"/>
          <p:cNvSpPr txBox="1">
            <a:spLocks noChangeArrowheads="1"/>
          </p:cNvSpPr>
          <p:nvPr/>
        </p:nvSpPr>
        <p:spPr bwMode="gray">
          <a:xfrm>
            <a:off x="1730581" y="1989611"/>
            <a:ext cx="27445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Industrial-Residential Electricity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AutoShape 18"/>
          <p:cNvSpPr>
            <a:spLocks noChangeArrowheads="1"/>
          </p:cNvSpPr>
          <p:nvPr/>
        </p:nvSpPr>
        <p:spPr bwMode="gray">
          <a:xfrm>
            <a:off x="7840634" y="2035192"/>
            <a:ext cx="247332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buFontTx/>
              <a:buChar char="•"/>
              <a:defRPr/>
            </a:pPr>
            <a:endParaRPr lang="en-US">
              <a:solidFill>
                <a:schemeClr val="bg1"/>
              </a:solidFill>
            </a:endParaRPr>
          </a:p>
        </p:txBody>
      </p:sp>
      <p:sp>
        <p:nvSpPr>
          <p:cNvPr id="92" name="Text Box 25"/>
          <p:cNvSpPr txBox="1">
            <a:spLocks noChangeArrowheads="1"/>
          </p:cNvSpPr>
          <p:nvPr/>
        </p:nvSpPr>
        <p:spPr bwMode="gray">
          <a:xfrm>
            <a:off x="7744310" y="2021030"/>
            <a:ext cx="268279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Heat Engineering Technology 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AutoShape 13"/>
          <p:cNvSpPr>
            <a:spLocks noChangeArrowheads="1"/>
          </p:cNvSpPr>
          <p:nvPr/>
        </p:nvSpPr>
        <p:spPr bwMode="gray">
          <a:xfrm>
            <a:off x="1881159" y="4500570"/>
            <a:ext cx="259397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4" name="Text Box 24"/>
          <p:cNvSpPr txBox="1">
            <a:spLocks noChangeArrowheads="1"/>
          </p:cNvSpPr>
          <p:nvPr/>
        </p:nvSpPr>
        <p:spPr bwMode="gray">
          <a:xfrm>
            <a:off x="2002773" y="4643446"/>
            <a:ext cx="232852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Industrial Electronics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5" name="AutoShape 16"/>
          <p:cNvSpPr>
            <a:spLocks noChangeArrowheads="1"/>
          </p:cNvSpPr>
          <p:nvPr/>
        </p:nvSpPr>
        <p:spPr bwMode="gray">
          <a:xfrm>
            <a:off x="7881951" y="4319598"/>
            <a:ext cx="2473325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96" name="Text Box 26"/>
          <p:cNvSpPr txBox="1">
            <a:spLocks noChangeArrowheads="1"/>
          </p:cNvSpPr>
          <p:nvPr/>
        </p:nvSpPr>
        <p:spPr bwMode="gray">
          <a:xfrm>
            <a:off x="7746388" y="4296312"/>
            <a:ext cx="27019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Mechanical Manufacturing - Milling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7" name="Group 27"/>
          <p:cNvGrpSpPr>
            <a:grpSpLocks/>
          </p:cNvGrpSpPr>
          <p:nvPr/>
        </p:nvGrpSpPr>
        <p:grpSpPr bwMode="auto">
          <a:xfrm>
            <a:off x="4786283" y="2241558"/>
            <a:ext cx="2563813" cy="2563813"/>
            <a:chOff x="2030" y="1344"/>
            <a:chExt cx="1615" cy="1615"/>
          </a:xfrm>
        </p:grpSpPr>
        <p:sp>
          <p:nvSpPr>
            <p:cNvPr id="98" name="Oval 7"/>
            <p:cNvSpPr>
              <a:spLocks noChangeArrowheads="1"/>
            </p:cNvSpPr>
            <p:nvPr/>
          </p:nvSpPr>
          <p:spPr bwMode="gray">
            <a:xfrm>
              <a:off x="2030" y="1344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 w="57150" algn="ctr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99" name="Oval 8"/>
            <p:cNvSpPr>
              <a:spLocks noChangeArrowheads="1"/>
            </p:cNvSpPr>
            <p:nvPr/>
          </p:nvSpPr>
          <p:spPr bwMode="gray">
            <a:xfrm>
              <a:off x="2122" y="1435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00" name="Oval 9"/>
            <p:cNvSpPr>
              <a:spLocks noChangeArrowheads="1"/>
            </p:cNvSpPr>
            <p:nvPr/>
          </p:nvSpPr>
          <p:spPr bwMode="gray">
            <a:xfrm>
              <a:off x="2206" y="1948"/>
              <a:ext cx="164" cy="4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01" name="Oval 10"/>
            <p:cNvSpPr>
              <a:spLocks noChangeArrowheads="1"/>
            </p:cNvSpPr>
            <p:nvPr/>
          </p:nvSpPr>
          <p:spPr bwMode="gray">
            <a:xfrm>
              <a:off x="2206" y="1948"/>
              <a:ext cx="164" cy="409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02" name="Oval 11"/>
            <p:cNvSpPr>
              <a:spLocks noChangeArrowheads="1"/>
            </p:cNvSpPr>
            <p:nvPr/>
          </p:nvSpPr>
          <p:spPr bwMode="gray">
            <a:xfrm>
              <a:off x="2289" y="1948"/>
              <a:ext cx="1096" cy="4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03" name="Oval 12"/>
            <p:cNvSpPr>
              <a:spLocks noChangeArrowheads="1"/>
            </p:cNvSpPr>
            <p:nvPr/>
          </p:nvSpPr>
          <p:spPr bwMode="gray">
            <a:xfrm>
              <a:off x="2289" y="1948"/>
              <a:ext cx="1096" cy="409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7C6300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 sz="2400">
                <a:latin typeface="Times New Roman" pitchFamily="18" charset="0"/>
              </a:endParaRPr>
            </a:p>
          </p:txBody>
        </p:sp>
      </p:grpSp>
      <p:sp>
        <p:nvSpPr>
          <p:cNvPr id="80" name="Text Box 19"/>
          <p:cNvSpPr txBox="1">
            <a:spLocks noChangeArrowheads="1"/>
          </p:cNvSpPr>
          <p:nvPr/>
        </p:nvSpPr>
        <p:spPr bwMode="gray">
          <a:xfrm>
            <a:off x="5342775" y="3311396"/>
            <a:ext cx="14492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YEARS</a:t>
            </a:r>
            <a:endParaRPr lang="en-US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95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495601" y="260649"/>
            <a:ext cx="7756363" cy="639763"/>
          </a:xfrm>
        </p:spPr>
        <p:txBody>
          <a:bodyPr>
            <a:normAutofit fontScale="90000"/>
          </a:bodyPr>
          <a:lstStyle/>
          <a:p>
            <a:pPr algn="l">
              <a:buNone/>
            </a:pP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CAREER OPPORTUNITIES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1504" y="188640"/>
            <a:ext cx="827584" cy="882756"/>
          </a:xfrm>
          <a:prstGeom prst="rect">
            <a:avLst/>
          </a:prstGeom>
        </p:spPr>
      </p:pic>
      <p:sp>
        <p:nvSpPr>
          <p:cNvPr id="5" name="Freeform 18"/>
          <p:cNvSpPr>
            <a:spLocks/>
          </p:cNvSpPr>
          <p:nvPr/>
        </p:nvSpPr>
        <p:spPr bwMode="invGray">
          <a:xfrm>
            <a:off x="9285288" y="1752601"/>
            <a:ext cx="614362" cy="981075"/>
          </a:xfrm>
          <a:custGeom>
            <a:avLst/>
            <a:gdLst/>
            <a:ahLst/>
            <a:cxnLst>
              <a:cxn ang="0">
                <a:pos x="308" y="120"/>
              </a:cxn>
              <a:cxn ang="0">
                <a:pos x="0" y="444"/>
              </a:cxn>
              <a:cxn ang="0">
                <a:pos x="0" y="286"/>
              </a:cxn>
              <a:cxn ang="0">
                <a:pos x="308" y="0"/>
              </a:cxn>
              <a:cxn ang="0">
                <a:pos x="308" y="120"/>
              </a:cxn>
            </a:cxnLst>
            <a:rect l="0" t="0" r="r" b="b"/>
            <a:pathLst>
              <a:path w="308" h="444">
                <a:moveTo>
                  <a:pt x="308" y="120"/>
                </a:moveTo>
                <a:lnTo>
                  <a:pt x="0" y="444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1">
            <a:gsLst>
              <a:gs pos="0">
                <a:srgbClr val="00563F">
                  <a:gamma/>
                  <a:shade val="46275"/>
                  <a:invGamma/>
                </a:srgbClr>
              </a:gs>
              <a:gs pos="50000">
                <a:srgbClr val="00563F"/>
              </a:gs>
              <a:gs pos="100000">
                <a:srgbClr val="00563F">
                  <a:gamma/>
                  <a:shade val="46275"/>
                  <a:invGamma/>
                </a:srgb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Freeform 19"/>
          <p:cNvSpPr>
            <a:spLocks/>
          </p:cNvSpPr>
          <p:nvPr/>
        </p:nvSpPr>
        <p:spPr bwMode="invGray">
          <a:xfrm>
            <a:off x="6345238" y="1752601"/>
            <a:ext cx="3560762" cy="627063"/>
          </a:xfrm>
          <a:custGeom>
            <a:avLst/>
            <a:gdLst/>
            <a:ahLst/>
            <a:cxnLst>
              <a:cxn ang="0">
                <a:pos x="1478" y="284"/>
              </a:cxn>
              <a:cxn ang="0">
                <a:pos x="0" y="284"/>
              </a:cxn>
              <a:cxn ang="0">
                <a:pos x="446" y="0"/>
              </a:cxn>
              <a:cxn ang="0">
                <a:pos x="1786" y="0"/>
              </a:cxn>
              <a:cxn ang="0">
                <a:pos x="1478" y="284"/>
              </a:cxn>
            </a:cxnLst>
            <a:rect l="0" t="0" r="r" b="b"/>
            <a:pathLst>
              <a:path w="1786" h="284">
                <a:moveTo>
                  <a:pt x="1478" y="284"/>
                </a:moveTo>
                <a:lnTo>
                  <a:pt x="0" y="284"/>
                </a:lnTo>
                <a:lnTo>
                  <a:pt x="446" y="0"/>
                </a:lnTo>
                <a:lnTo>
                  <a:pt x="1786" y="0"/>
                </a:lnTo>
                <a:lnTo>
                  <a:pt x="1478" y="284"/>
                </a:lnTo>
                <a:close/>
              </a:path>
            </a:pathLst>
          </a:custGeom>
          <a:solidFill>
            <a:srgbClr val="00CC99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Freeform 20"/>
          <p:cNvSpPr>
            <a:spLocks/>
          </p:cNvSpPr>
          <p:nvPr/>
        </p:nvSpPr>
        <p:spPr bwMode="gray">
          <a:xfrm>
            <a:off x="8667751" y="2727326"/>
            <a:ext cx="612775" cy="974725"/>
          </a:xfrm>
          <a:custGeom>
            <a:avLst/>
            <a:gdLst/>
            <a:ahLst/>
            <a:cxnLst>
              <a:cxn ang="0">
                <a:pos x="308" y="120"/>
              </a:cxn>
              <a:cxn ang="0">
                <a:pos x="0" y="442"/>
              </a:cxn>
              <a:cxn ang="0">
                <a:pos x="0" y="286"/>
              </a:cxn>
              <a:cxn ang="0">
                <a:pos x="308" y="0"/>
              </a:cxn>
              <a:cxn ang="0">
                <a:pos x="308" y="120"/>
              </a:cxn>
            </a:cxnLst>
            <a:rect l="0" t="0" r="r" b="b"/>
            <a:pathLst>
              <a:path w="308" h="442">
                <a:moveTo>
                  <a:pt x="308" y="120"/>
                </a:moveTo>
                <a:lnTo>
                  <a:pt x="0" y="442"/>
                </a:lnTo>
                <a:lnTo>
                  <a:pt x="0" y="286"/>
                </a:lnTo>
                <a:lnTo>
                  <a:pt x="308" y="0"/>
                </a:lnTo>
                <a:lnTo>
                  <a:pt x="308" y="120"/>
                </a:lnTo>
                <a:close/>
              </a:path>
            </a:pathLst>
          </a:custGeom>
          <a:gradFill rotWithShape="1">
            <a:gsLst>
              <a:gs pos="0">
                <a:srgbClr val="4B1092">
                  <a:gamma/>
                  <a:shade val="46275"/>
                  <a:invGamma/>
                </a:srgbClr>
              </a:gs>
              <a:gs pos="50000">
                <a:srgbClr val="4B1092"/>
              </a:gs>
              <a:gs pos="100000">
                <a:srgbClr val="4B1092">
                  <a:gamma/>
                  <a:shade val="46275"/>
                  <a:invGamma/>
                </a:srgb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Freeform 21"/>
          <p:cNvSpPr>
            <a:spLocks/>
          </p:cNvSpPr>
          <p:nvPr/>
        </p:nvSpPr>
        <p:spPr bwMode="gray">
          <a:xfrm>
            <a:off x="5461001" y="2727326"/>
            <a:ext cx="3827463" cy="625475"/>
          </a:xfrm>
          <a:custGeom>
            <a:avLst/>
            <a:gdLst/>
            <a:ahLst/>
            <a:cxnLst>
              <a:cxn ang="0">
                <a:pos x="1612" y="284"/>
              </a:cxn>
              <a:cxn ang="0">
                <a:pos x="0" y="284"/>
              </a:cxn>
              <a:cxn ang="0">
                <a:pos x="446" y="0"/>
              </a:cxn>
              <a:cxn ang="0">
                <a:pos x="1920" y="0"/>
              </a:cxn>
              <a:cxn ang="0">
                <a:pos x="1612" y="284"/>
              </a:cxn>
            </a:cxnLst>
            <a:rect l="0" t="0" r="r" b="b"/>
            <a:pathLst>
              <a:path w="1920" h="284">
                <a:moveTo>
                  <a:pt x="1612" y="284"/>
                </a:moveTo>
                <a:lnTo>
                  <a:pt x="0" y="284"/>
                </a:lnTo>
                <a:lnTo>
                  <a:pt x="446" y="0"/>
                </a:lnTo>
                <a:lnTo>
                  <a:pt x="1920" y="0"/>
                </a:lnTo>
                <a:lnTo>
                  <a:pt x="1612" y="284"/>
                </a:lnTo>
                <a:close/>
              </a:path>
            </a:pathLst>
          </a:custGeom>
          <a:solidFill>
            <a:srgbClr val="A77BFF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gray">
          <a:xfrm>
            <a:off x="8048625" y="3690939"/>
            <a:ext cx="611188" cy="981075"/>
          </a:xfrm>
          <a:custGeom>
            <a:avLst/>
            <a:gdLst/>
            <a:ahLst/>
            <a:cxnLst>
              <a:cxn ang="0">
                <a:pos x="306" y="122"/>
              </a:cxn>
              <a:cxn ang="0">
                <a:pos x="0" y="444"/>
              </a:cxn>
              <a:cxn ang="0">
                <a:pos x="0" y="286"/>
              </a:cxn>
              <a:cxn ang="0">
                <a:pos x="306" y="0"/>
              </a:cxn>
              <a:cxn ang="0">
                <a:pos x="306" y="122"/>
              </a:cxn>
            </a:cxnLst>
            <a:rect l="0" t="0" r="r" b="b"/>
            <a:pathLst>
              <a:path w="306" h="444">
                <a:moveTo>
                  <a:pt x="306" y="122"/>
                </a:moveTo>
                <a:lnTo>
                  <a:pt x="0" y="444"/>
                </a:lnTo>
                <a:lnTo>
                  <a:pt x="0" y="286"/>
                </a:lnTo>
                <a:lnTo>
                  <a:pt x="306" y="0"/>
                </a:lnTo>
                <a:lnTo>
                  <a:pt x="306" y="122"/>
                </a:lnTo>
                <a:close/>
              </a:path>
            </a:pathLst>
          </a:custGeom>
          <a:gradFill rotWithShape="1">
            <a:gsLst>
              <a:gs pos="0">
                <a:srgbClr val="90330A">
                  <a:gamma/>
                  <a:shade val="46275"/>
                  <a:invGamma/>
                </a:srgbClr>
              </a:gs>
              <a:gs pos="50000">
                <a:srgbClr val="90330A"/>
              </a:gs>
              <a:gs pos="100000">
                <a:srgbClr val="90330A">
                  <a:gamma/>
                  <a:shade val="46275"/>
                  <a:invGamma/>
                </a:srgbClr>
              </a:gs>
            </a:gsLst>
            <a:lin ang="27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Line 26"/>
          <p:cNvSpPr>
            <a:spLocks noChangeShapeType="1"/>
          </p:cNvSpPr>
          <p:nvPr/>
        </p:nvSpPr>
        <p:spPr bwMode="auto">
          <a:xfrm flipH="1">
            <a:off x="2438400" y="4657725"/>
            <a:ext cx="2146300" cy="0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Line 27"/>
          <p:cNvSpPr>
            <a:spLocks noChangeShapeType="1"/>
          </p:cNvSpPr>
          <p:nvPr/>
        </p:nvSpPr>
        <p:spPr bwMode="auto">
          <a:xfrm flipH="1">
            <a:off x="2438400" y="3695700"/>
            <a:ext cx="3030538" cy="0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Line 28"/>
          <p:cNvSpPr>
            <a:spLocks noChangeShapeType="1"/>
          </p:cNvSpPr>
          <p:nvPr/>
        </p:nvSpPr>
        <p:spPr bwMode="auto">
          <a:xfrm flipH="1">
            <a:off x="2438401" y="2735263"/>
            <a:ext cx="3914775" cy="0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Line 29"/>
          <p:cNvSpPr>
            <a:spLocks noChangeShapeType="1"/>
          </p:cNvSpPr>
          <p:nvPr/>
        </p:nvSpPr>
        <p:spPr bwMode="auto">
          <a:xfrm flipH="1">
            <a:off x="2438401" y="1758950"/>
            <a:ext cx="4797425" cy="0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Line 30"/>
          <p:cNvSpPr>
            <a:spLocks noChangeShapeType="1"/>
          </p:cNvSpPr>
          <p:nvPr/>
        </p:nvSpPr>
        <p:spPr bwMode="auto">
          <a:xfrm>
            <a:off x="2628900" y="1752600"/>
            <a:ext cx="0" cy="1011238"/>
          </a:xfrm>
          <a:prstGeom prst="line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Line 31"/>
          <p:cNvSpPr>
            <a:spLocks noChangeShapeType="1"/>
          </p:cNvSpPr>
          <p:nvPr/>
        </p:nvSpPr>
        <p:spPr bwMode="auto">
          <a:xfrm>
            <a:off x="2628900" y="2763838"/>
            <a:ext cx="0" cy="946150"/>
          </a:xfrm>
          <a:prstGeom prst="line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Line 32"/>
          <p:cNvSpPr>
            <a:spLocks noChangeShapeType="1"/>
          </p:cNvSpPr>
          <p:nvPr/>
        </p:nvSpPr>
        <p:spPr bwMode="auto">
          <a:xfrm>
            <a:off x="2628900" y="3709988"/>
            <a:ext cx="0" cy="946150"/>
          </a:xfrm>
          <a:prstGeom prst="line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Freeform 34"/>
          <p:cNvSpPr>
            <a:spLocks/>
          </p:cNvSpPr>
          <p:nvPr/>
        </p:nvSpPr>
        <p:spPr bwMode="invGray">
          <a:xfrm>
            <a:off x="4238613" y="1941514"/>
            <a:ext cx="2051063" cy="2701933"/>
          </a:xfrm>
          <a:custGeom>
            <a:avLst/>
            <a:gdLst/>
            <a:ahLst/>
            <a:cxnLst>
              <a:cxn ang="0">
                <a:pos x="12" y="2464"/>
              </a:cxn>
              <a:cxn ang="0">
                <a:pos x="56" y="2120"/>
              </a:cxn>
              <a:cxn ang="0">
                <a:pos x="124" y="1808"/>
              </a:cxn>
              <a:cxn ang="0">
                <a:pos x="212" y="1524"/>
              </a:cxn>
              <a:cxn ang="0">
                <a:pos x="316" y="1270"/>
              </a:cxn>
              <a:cxn ang="0">
                <a:pos x="430" y="1044"/>
              </a:cxn>
              <a:cxn ang="0">
                <a:pos x="550" y="846"/>
              </a:cxn>
              <a:cxn ang="0">
                <a:pos x="672" y="674"/>
              </a:cxn>
              <a:cxn ang="0">
                <a:pos x="792" y="528"/>
              </a:cxn>
              <a:cxn ang="0">
                <a:pos x="906" y="408"/>
              </a:cxn>
              <a:cxn ang="0">
                <a:pos x="1010" y="310"/>
              </a:cxn>
              <a:cxn ang="0">
                <a:pos x="1096" y="236"/>
              </a:cxn>
              <a:cxn ang="0">
                <a:pos x="1164" y="184"/>
              </a:cxn>
              <a:cxn ang="0">
                <a:pos x="1208" y="154"/>
              </a:cxn>
              <a:cxn ang="0">
                <a:pos x="1224" y="144"/>
              </a:cxn>
              <a:cxn ang="0">
                <a:pos x="1728" y="56"/>
              </a:cxn>
              <a:cxn ang="0">
                <a:pos x="1568" y="328"/>
              </a:cxn>
              <a:cxn ang="0">
                <a:pos x="1554" y="332"/>
              </a:cxn>
              <a:cxn ang="0">
                <a:pos x="1514" y="346"/>
              </a:cxn>
              <a:cxn ang="0">
                <a:pos x="1452" y="370"/>
              </a:cxn>
              <a:cxn ang="0">
                <a:pos x="1370" y="410"/>
              </a:cxn>
              <a:cxn ang="0">
                <a:pos x="1270" y="466"/>
              </a:cxn>
              <a:cxn ang="0">
                <a:pos x="1158" y="540"/>
              </a:cxn>
              <a:cxn ang="0">
                <a:pos x="1034" y="636"/>
              </a:cxn>
              <a:cxn ang="0">
                <a:pos x="904" y="756"/>
              </a:cxn>
              <a:cxn ang="0">
                <a:pos x="770" y="900"/>
              </a:cxn>
              <a:cxn ang="0">
                <a:pos x="632" y="1076"/>
              </a:cxn>
              <a:cxn ang="0">
                <a:pos x="498" y="1280"/>
              </a:cxn>
              <a:cxn ang="0">
                <a:pos x="370" y="1518"/>
              </a:cxn>
              <a:cxn ang="0">
                <a:pos x="248" y="1792"/>
              </a:cxn>
              <a:cxn ang="0">
                <a:pos x="138" y="2104"/>
              </a:cxn>
              <a:cxn ang="0">
                <a:pos x="42" y="2456"/>
              </a:cxn>
            </a:cxnLst>
            <a:rect l="0" t="0" r="r" b="b"/>
            <a:pathLst>
              <a:path w="1824" h="2648">
                <a:moveTo>
                  <a:pt x="0" y="2648"/>
                </a:moveTo>
                <a:lnTo>
                  <a:pt x="12" y="2464"/>
                </a:lnTo>
                <a:lnTo>
                  <a:pt x="32" y="2288"/>
                </a:lnTo>
                <a:lnTo>
                  <a:pt x="56" y="2120"/>
                </a:lnTo>
                <a:lnTo>
                  <a:pt x="88" y="1960"/>
                </a:lnTo>
                <a:lnTo>
                  <a:pt x="124" y="1808"/>
                </a:lnTo>
                <a:lnTo>
                  <a:pt x="166" y="1662"/>
                </a:lnTo>
                <a:lnTo>
                  <a:pt x="212" y="1524"/>
                </a:lnTo>
                <a:lnTo>
                  <a:pt x="262" y="1394"/>
                </a:lnTo>
                <a:lnTo>
                  <a:pt x="316" y="1270"/>
                </a:lnTo>
                <a:lnTo>
                  <a:pt x="372" y="1154"/>
                </a:lnTo>
                <a:lnTo>
                  <a:pt x="430" y="1044"/>
                </a:lnTo>
                <a:lnTo>
                  <a:pt x="490" y="942"/>
                </a:lnTo>
                <a:lnTo>
                  <a:pt x="550" y="846"/>
                </a:lnTo>
                <a:lnTo>
                  <a:pt x="612" y="758"/>
                </a:lnTo>
                <a:lnTo>
                  <a:pt x="672" y="674"/>
                </a:lnTo>
                <a:lnTo>
                  <a:pt x="734" y="598"/>
                </a:lnTo>
                <a:lnTo>
                  <a:pt x="792" y="528"/>
                </a:lnTo>
                <a:lnTo>
                  <a:pt x="850" y="464"/>
                </a:lnTo>
                <a:lnTo>
                  <a:pt x="906" y="408"/>
                </a:lnTo>
                <a:lnTo>
                  <a:pt x="960" y="356"/>
                </a:lnTo>
                <a:lnTo>
                  <a:pt x="1010" y="310"/>
                </a:lnTo>
                <a:lnTo>
                  <a:pt x="1056" y="270"/>
                </a:lnTo>
                <a:lnTo>
                  <a:pt x="1096" y="236"/>
                </a:lnTo>
                <a:lnTo>
                  <a:pt x="1134" y="208"/>
                </a:lnTo>
                <a:lnTo>
                  <a:pt x="1164" y="184"/>
                </a:lnTo>
                <a:lnTo>
                  <a:pt x="1190" y="166"/>
                </a:lnTo>
                <a:lnTo>
                  <a:pt x="1208" y="154"/>
                </a:lnTo>
                <a:lnTo>
                  <a:pt x="1220" y="146"/>
                </a:lnTo>
                <a:lnTo>
                  <a:pt x="1224" y="144"/>
                </a:lnTo>
                <a:lnTo>
                  <a:pt x="848" y="0"/>
                </a:lnTo>
                <a:lnTo>
                  <a:pt x="1728" y="56"/>
                </a:lnTo>
                <a:lnTo>
                  <a:pt x="1824" y="480"/>
                </a:lnTo>
                <a:lnTo>
                  <a:pt x="1568" y="328"/>
                </a:lnTo>
                <a:lnTo>
                  <a:pt x="1564" y="328"/>
                </a:lnTo>
                <a:lnTo>
                  <a:pt x="1554" y="332"/>
                </a:lnTo>
                <a:lnTo>
                  <a:pt x="1538" y="338"/>
                </a:lnTo>
                <a:lnTo>
                  <a:pt x="1514" y="346"/>
                </a:lnTo>
                <a:lnTo>
                  <a:pt x="1486" y="356"/>
                </a:lnTo>
                <a:lnTo>
                  <a:pt x="1452" y="370"/>
                </a:lnTo>
                <a:lnTo>
                  <a:pt x="1412" y="388"/>
                </a:lnTo>
                <a:lnTo>
                  <a:pt x="1370" y="410"/>
                </a:lnTo>
                <a:lnTo>
                  <a:pt x="1322" y="436"/>
                </a:lnTo>
                <a:lnTo>
                  <a:pt x="1270" y="466"/>
                </a:lnTo>
                <a:lnTo>
                  <a:pt x="1216" y="500"/>
                </a:lnTo>
                <a:lnTo>
                  <a:pt x="1158" y="540"/>
                </a:lnTo>
                <a:lnTo>
                  <a:pt x="1098" y="584"/>
                </a:lnTo>
                <a:lnTo>
                  <a:pt x="1034" y="636"/>
                </a:lnTo>
                <a:lnTo>
                  <a:pt x="970" y="692"/>
                </a:lnTo>
                <a:lnTo>
                  <a:pt x="904" y="756"/>
                </a:lnTo>
                <a:lnTo>
                  <a:pt x="836" y="824"/>
                </a:lnTo>
                <a:lnTo>
                  <a:pt x="770" y="900"/>
                </a:lnTo>
                <a:lnTo>
                  <a:pt x="700" y="984"/>
                </a:lnTo>
                <a:lnTo>
                  <a:pt x="632" y="1076"/>
                </a:lnTo>
                <a:lnTo>
                  <a:pt x="566" y="1174"/>
                </a:lnTo>
                <a:lnTo>
                  <a:pt x="498" y="1280"/>
                </a:lnTo>
                <a:lnTo>
                  <a:pt x="434" y="1394"/>
                </a:lnTo>
                <a:lnTo>
                  <a:pt x="370" y="1518"/>
                </a:lnTo>
                <a:lnTo>
                  <a:pt x="308" y="1650"/>
                </a:lnTo>
                <a:lnTo>
                  <a:pt x="248" y="1792"/>
                </a:lnTo>
                <a:lnTo>
                  <a:pt x="192" y="1944"/>
                </a:lnTo>
                <a:lnTo>
                  <a:pt x="138" y="2104"/>
                </a:lnTo>
                <a:lnTo>
                  <a:pt x="88" y="2274"/>
                </a:lnTo>
                <a:lnTo>
                  <a:pt x="42" y="2456"/>
                </a:lnTo>
                <a:lnTo>
                  <a:pt x="0" y="2648"/>
                </a:lnTo>
                <a:close/>
              </a:path>
            </a:pathLst>
          </a:custGeom>
          <a:gradFill rotWithShape="1">
            <a:gsLst>
              <a:gs pos="0">
                <a:srgbClr val="D11364"/>
              </a:gs>
              <a:gs pos="100000">
                <a:srgbClr val="D11364">
                  <a:gamma/>
                  <a:shade val="46275"/>
                  <a:invGamma/>
                </a:srgb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35"/>
          <p:cNvSpPr>
            <a:spLocks noChangeArrowheads="1"/>
          </p:cNvSpPr>
          <p:nvPr/>
        </p:nvSpPr>
        <p:spPr bwMode="gray">
          <a:xfrm>
            <a:off x="6351589" y="2379664"/>
            <a:ext cx="2947987" cy="352425"/>
          </a:xfrm>
          <a:prstGeom prst="rect">
            <a:avLst/>
          </a:prstGeom>
          <a:gradFill rotWithShape="1">
            <a:gsLst>
              <a:gs pos="0">
                <a:srgbClr val="00906A">
                  <a:gamma/>
                  <a:shade val="72549"/>
                  <a:invGamma/>
                </a:srgbClr>
              </a:gs>
              <a:gs pos="50000">
                <a:srgbClr val="00906A"/>
              </a:gs>
              <a:gs pos="100000">
                <a:srgbClr val="00906A">
                  <a:gamma/>
                  <a:shade val="72549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1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BACHELOR OF TRANSFER UNIVERSITY</a:t>
            </a:r>
            <a:endParaRPr lang="en-US" sz="11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36"/>
          <p:cNvSpPr>
            <a:spLocks noChangeArrowheads="1"/>
          </p:cNvSpPr>
          <p:nvPr/>
        </p:nvSpPr>
        <p:spPr bwMode="gray">
          <a:xfrm>
            <a:off x="5462588" y="3352801"/>
            <a:ext cx="3211512" cy="346075"/>
          </a:xfrm>
          <a:prstGeom prst="rect">
            <a:avLst/>
          </a:prstGeom>
          <a:gradFill rotWithShape="1">
            <a:gsLst>
              <a:gs pos="0">
                <a:srgbClr val="8041FF">
                  <a:gamma/>
                  <a:shade val="72549"/>
                  <a:invGamma/>
                </a:srgbClr>
              </a:gs>
              <a:gs pos="50000">
                <a:srgbClr val="8041FF"/>
              </a:gs>
              <a:gs pos="100000">
                <a:srgbClr val="8041FF">
                  <a:gamma/>
                  <a:shade val="72549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1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HAVING JOBS</a:t>
            </a:r>
            <a:endParaRPr lang="en-US" sz="11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Freeform 37"/>
          <p:cNvSpPr>
            <a:spLocks/>
          </p:cNvSpPr>
          <p:nvPr/>
        </p:nvSpPr>
        <p:spPr bwMode="gray">
          <a:xfrm>
            <a:off x="4583113" y="3690939"/>
            <a:ext cx="4083050" cy="631825"/>
          </a:xfrm>
          <a:custGeom>
            <a:avLst/>
            <a:gdLst/>
            <a:ahLst/>
            <a:cxnLst>
              <a:cxn ang="0">
                <a:pos x="1742" y="286"/>
              </a:cxn>
              <a:cxn ang="0">
                <a:pos x="0" y="286"/>
              </a:cxn>
              <a:cxn ang="0">
                <a:pos x="446" y="0"/>
              </a:cxn>
              <a:cxn ang="0">
                <a:pos x="2048" y="0"/>
              </a:cxn>
              <a:cxn ang="0">
                <a:pos x="1742" y="286"/>
              </a:cxn>
            </a:cxnLst>
            <a:rect l="0" t="0" r="r" b="b"/>
            <a:pathLst>
              <a:path w="2048" h="286">
                <a:moveTo>
                  <a:pt x="1742" y="286"/>
                </a:moveTo>
                <a:lnTo>
                  <a:pt x="0" y="286"/>
                </a:lnTo>
                <a:lnTo>
                  <a:pt x="446" y="0"/>
                </a:lnTo>
                <a:lnTo>
                  <a:pt x="2048" y="0"/>
                </a:lnTo>
                <a:lnTo>
                  <a:pt x="1742" y="286"/>
                </a:lnTo>
                <a:close/>
              </a:path>
            </a:pathLst>
          </a:custGeom>
          <a:solidFill>
            <a:srgbClr val="FF9966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vi-VN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Rectangle 38"/>
          <p:cNvSpPr>
            <a:spLocks noChangeArrowheads="1"/>
          </p:cNvSpPr>
          <p:nvPr/>
        </p:nvSpPr>
        <p:spPr bwMode="gray">
          <a:xfrm>
            <a:off x="4584701" y="4322764"/>
            <a:ext cx="3478213" cy="344487"/>
          </a:xfrm>
          <a:prstGeom prst="rect">
            <a:avLst/>
          </a:prstGeom>
          <a:gradFill rotWithShape="1">
            <a:gsLst>
              <a:gs pos="0">
                <a:srgbClr val="DC7150">
                  <a:gamma/>
                  <a:shade val="72549"/>
                  <a:invGamma/>
                </a:srgbClr>
              </a:gs>
              <a:gs pos="50000">
                <a:srgbClr val="DC7150"/>
              </a:gs>
              <a:gs pos="100000">
                <a:srgbClr val="DC7150">
                  <a:gamma/>
                  <a:shade val="72549"/>
                  <a:invGamma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en-US" sz="11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 CORPORATION WITH 200 PARTNERS</a:t>
            </a:r>
            <a:endParaRPr lang="en-US" sz="11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 Box 40"/>
          <p:cNvSpPr txBox="1">
            <a:spLocks noChangeArrowheads="1"/>
          </p:cNvSpPr>
          <p:nvPr/>
        </p:nvSpPr>
        <p:spPr bwMode="auto">
          <a:xfrm>
            <a:off x="2619376" y="2128838"/>
            <a:ext cx="69762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20%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 Box 41"/>
          <p:cNvSpPr txBox="1">
            <a:spLocks noChangeArrowheads="1"/>
          </p:cNvSpPr>
          <p:nvPr/>
        </p:nvSpPr>
        <p:spPr bwMode="auto">
          <a:xfrm>
            <a:off x="2619376" y="3086100"/>
            <a:ext cx="6463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80%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 Box 42"/>
          <p:cNvSpPr txBox="1">
            <a:spLocks noChangeArrowheads="1"/>
          </p:cNvSpPr>
          <p:nvPr/>
        </p:nvSpPr>
        <p:spPr bwMode="auto">
          <a:xfrm>
            <a:off x="2595539" y="4000504"/>
            <a:ext cx="56938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200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Picture 4" descr="C:\Users\eclipse\Downloads\tree_of_knowledge_book_swinging_500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998" y="4400256"/>
            <a:ext cx="1320684" cy="141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70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063552" y="404665"/>
            <a:ext cx="8064896" cy="103123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Clr>
                <a:schemeClr val="bg1">
                  <a:lumMod val="95000"/>
                </a:schemeClr>
              </a:buClr>
              <a:buFont typeface="Arial" pitchFamily="34" charset="0"/>
              <a:buChar char="•"/>
              <a:defRPr sz="1800" b="1" kern="1200" baseline="0">
                <a:solidFill>
                  <a:schemeClr val="bg1"/>
                </a:solidFill>
                <a:latin typeface="+mj-lt"/>
                <a:ea typeface="+mj-ea"/>
                <a:cs typeface="Segoe UI" pitchFamily="34" charset="0"/>
              </a:defRPr>
            </a:lvl1pPr>
          </a:lstStyle>
          <a:p>
            <a:pPr algn="ctr">
              <a:buNone/>
            </a:pPr>
            <a:r>
              <a:rPr lang="en-US" sz="27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LY TU TRONG TECHNICAL COLLEGE</a:t>
            </a:r>
          </a:p>
          <a:p>
            <a:pPr algn="ctr">
              <a:buNone/>
            </a:pPr>
            <a:r>
              <a:rPr lang="en-US" sz="27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 CHI MINH CITY</a:t>
            </a:r>
            <a:endParaRPr lang="en-US" sz="27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2135560" y="5015880"/>
            <a:ext cx="7897816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</a:pP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390 HOANG VAN THU, WARD 4, TAN BINH DISTRICT, HCMC</a:t>
            </a:r>
          </a:p>
          <a:p>
            <a:pPr algn="ctr">
              <a:spcBef>
                <a:spcPts val="0"/>
              </a:spcBef>
            </a:pP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TEL: (848)-8440567; (848)-4490589</a:t>
            </a:r>
          </a:p>
          <a:p>
            <a:pPr algn="ctr">
              <a:spcBef>
                <a:spcPts val="0"/>
              </a:spcBef>
            </a:pPr>
            <a:r>
              <a:rPr lang="en-US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www.lttc.edu.vn</a:t>
            </a: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G:\Web\web_lytc\public_html\chuyende\webmoitruong\_admin\skin\images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848" y="1835696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40237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224</Words>
  <Application>Microsoft Office PowerPoint</Application>
  <PresentationFormat>Widescreen</PresentationFormat>
  <Paragraphs>114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STAFF &amp; TEACHERS</vt:lpstr>
      <vt:lpstr>EDUCATION PROGRAMS –  FIELDS OF TRAINING</vt:lpstr>
      <vt:lpstr>ADMISSION 2013-2014</vt:lpstr>
      <vt:lpstr>QUY MÔ ĐÀO TẠO</vt:lpstr>
      <vt:lpstr>FACULTIES – QUY MÔ ĐÀO TẠO</vt:lpstr>
      <vt:lpstr>COLLEGE FIELDS OF TRAINING</vt:lpstr>
      <vt:lpstr>COLLEGE FIELDS OF TRAINING</vt:lpstr>
      <vt:lpstr>TECHNICIAN DEGREE FIELDS OF TRAINING</vt:lpstr>
      <vt:lpstr>CAREER OPPORTUNITIES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STAFF &amp; TEACHERS</dc:title>
  <dc:creator>Rachel Nguyen</dc:creator>
  <cp:lastModifiedBy>Rachel Nguyen</cp:lastModifiedBy>
  <cp:revision>1</cp:revision>
  <dcterms:created xsi:type="dcterms:W3CDTF">2015-10-15T07:55:19Z</dcterms:created>
  <dcterms:modified xsi:type="dcterms:W3CDTF">2015-10-15T07:55:31Z</dcterms:modified>
</cp:coreProperties>
</file>